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icksand" charset="1" panose="00000500000000000000"/>
      <p:regular r:id="rId10"/>
    </p:embeddedFont>
    <p:embeddedFont>
      <p:font typeface="Quicksand Bold" charset="1" panose="00000800000000000000"/>
      <p:regular r:id="rId11"/>
    </p:embeddedFont>
    <p:embeddedFont>
      <p:font typeface="Quicksand Light" charset="1" panose="00000400000000000000"/>
      <p:regular r:id="rId12"/>
    </p:embeddedFont>
    <p:embeddedFont>
      <p:font typeface="Quicksand Medium" charset="1" panose="000006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15" id="15"/>
          <p:cNvGrpSpPr/>
          <p:nvPr/>
        </p:nvGrpSpPr>
        <p:grpSpPr>
          <a:xfrm rot="0">
            <a:off x="3006409" y="1777796"/>
            <a:ext cx="11933784" cy="3086100"/>
            <a:chOff x="0" y="0"/>
            <a:chExt cx="3143054" cy="812800"/>
          </a:xfrm>
        </p:grpSpPr>
        <p:sp>
          <p:nvSpPr>
            <p:cNvPr name="Freeform 16" id="16"/>
            <p:cNvSpPr/>
            <p:nvPr/>
          </p:nvSpPr>
          <p:spPr>
            <a:xfrm flipH="false" flipV="false" rot="0">
              <a:off x="0" y="0"/>
              <a:ext cx="3143054" cy="812800"/>
            </a:xfrm>
            <a:custGeom>
              <a:avLst/>
              <a:gdLst/>
              <a:ahLst/>
              <a:cxnLst/>
              <a:rect r="r" b="b" t="t" l="l"/>
              <a:pathLst>
                <a:path h="812800" w="3143054">
                  <a:moveTo>
                    <a:pt x="0" y="0"/>
                  </a:moveTo>
                  <a:lnTo>
                    <a:pt x="3143054" y="0"/>
                  </a:lnTo>
                  <a:lnTo>
                    <a:pt x="3143054" y="812800"/>
                  </a:lnTo>
                  <a:lnTo>
                    <a:pt x="0" y="812800"/>
                  </a:lnTo>
                  <a:close/>
                </a:path>
              </a:pathLst>
            </a:custGeom>
            <a:solidFill>
              <a:srgbClr val="7B787E">
                <a:alpha val="0"/>
              </a:srgbClr>
            </a:solidFill>
          </p:spPr>
        </p:sp>
        <p:sp>
          <p:nvSpPr>
            <p:cNvPr name="TextBox 17" id="17"/>
            <p:cNvSpPr txBox="true"/>
            <p:nvPr/>
          </p:nvSpPr>
          <p:spPr>
            <a:xfrm>
              <a:off x="0" y="-38100"/>
              <a:ext cx="3143054"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3006409" y="1941625"/>
            <a:ext cx="11933784" cy="2687881"/>
          </a:xfrm>
          <a:prstGeom prst="rect">
            <a:avLst/>
          </a:prstGeom>
        </p:spPr>
        <p:txBody>
          <a:bodyPr anchor="t" rtlCol="false" tIns="0" lIns="0" bIns="0" rIns="0">
            <a:spAutoFit/>
          </a:bodyPr>
          <a:lstStyle/>
          <a:p>
            <a:pPr algn="ctr">
              <a:lnSpc>
                <a:spcPts val="10511"/>
              </a:lnSpc>
            </a:pPr>
            <a:r>
              <a:rPr lang="en-US" sz="9384">
                <a:solidFill>
                  <a:srgbClr val="FFFFFF"/>
                </a:solidFill>
                <a:latin typeface="Quicksand Bold"/>
              </a:rPr>
              <a:t>DATABASE PROJECT</a:t>
            </a:r>
          </a:p>
          <a:p>
            <a:pPr algn="ctr">
              <a:lnSpc>
                <a:spcPts val="10511"/>
              </a:lnSpc>
            </a:pPr>
            <a:r>
              <a:rPr lang="en-US" sz="9384">
                <a:solidFill>
                  <a:srgbClr val="FFFFFF"/>
                </a:solidFill>
                <a:latin typeface="Quicksand Bold"/>
              </a:rPr>
              <a:t>MILITARY BASE</a:t>
            </a:r>
          </a:p>
        </p:txBody>
      </p:sp>
      <p:sp>
        <p:nvSpPr>
          <p:cNvPr name="TextBox 19" id="19"/>
          <p:cNvSpPr txBox="true"/>
          <p:nvPr/>
        </p:nvSpPr>
        <p:spPr>
          <a:xfrm rot="0">
            <a:off x="3177108" y="6305965"/>
            <a:ext cx="11933784" cy="2332207"/>
          </a:xfrm>
          <a:prstGeom prst="rect">
            <a:avLst/>
          </a:prstGeom>
        </p:spPr>
        <p:txBody>
          <a:bodyPr anchor="t" rtlCol="false" tIns="0" lIns="0" bIns="0" rIns="0">
            <a:spAutoFit/>
          </a:bodyPr>
          <a:lstStyle/>
          <a:p>
            <a:pPr algn="ctr">
              <a:lnSpc>
                <a:spcPts val="6143"/>
              </a:lnSpc>
            </a:pPr>
            <a:r>
              <a:rPr lang="en-US" sz="5485">
                <a:solidFill>
                  <a:srgbClr val="FFFFFF"/>
                </a:solidFill>
                <a:latin typeface="Quicksand Bold"/>
              </a:rPr>
              <a:t>NURDAULET DIDAR</a:t>
            </a:r>
          </a:p>
          <a:p>
            <a:pPr algn="ctr">
              <a:lnSpc>
                <a:spcPts val="6143"/>
              </a:lnSpc>
            </a:pPr>
            <a:r>
              <a:rPr lang="en-US" sz="5485">
                <a:solidFill>
                  <a:srgbClr val="FFFFFF"/>
                </a:solidFill>
                <a:latin typeface="Quicksand Bold"/>
              </a:rPr>
              <a:t>KANAT NURADIL</a:t>
            </a:r>
          </a:p>
          <a:p>
            <a:pPr algn="ctr">
              <a:lnSpc>
                <a:spcPts val="6143"/>
              </a:lnSpc>
            </a:pPr>
            <a:r>
              <a:rPr lang="en-US" sz="5485">
                <a:solidFill>
                  <a:srgbClr val="FFFFFF"/>
                </a:solidFill>
                <a:latin typeface="Quicksand Bold"/>
              </a:rPr>
              <a:t>ZHANUZAK RAIYMBEK</a:t>
            </a:r>
          </a:p>
        </p:txBody>
      </p:sp>
      <p:sp>
        <p:nvSpPr>
          <p:cNvPr name="TextBox 20" id="20"/>
          <p:cNvSpPr txBox="true"/>
          <p:nvPr/>
        </p:nvSpPr>
        <p:spPr>
          <a:xfrm rot="0">
            <a:off x="2982414" y="5073158"/>
            <a:ext cx="11933784" cy="789157"/>
          </a:xfrm>
          <a:prstGeom prst="rect">
            <a:avLst/>
          </a:prstGeom>
        </p:spPr>
        <p:txBody>
          <a:bodyPr anchor="t" rtlCol="false" tIns="0" lIns="0" bIns="0" rIns="0">
            <a:spAutoFit/>
          </a:bodyPr>
          <a:lstStyle/>
          <a:p>
            <a:pPr algn="ctr">
              <a:lnSpc>
                <a:spcPts val="6143"/>
              </a:lnSpc>
            </a:pPr>
            <a:r>
              <a:rPr lang="en-US" sz="5485">
                <a:solidFill>
                  <a:srgbClr val="FFFFFF"/>
                </a:solidFill>
                <a:latin typeface="Quicksand Bold"/>
              </a:rPr>
              <a:t>3 JUZ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01096" y="2643188"/>
            <a:ext cx="17285809" cy="1901610"/>
          </a:xfrm>
          <a:custGeom>
            <a:avLst/>
            <a:gdLst/>
            <a:ahLst/>
            <a:cxnLst/>
            <a:rect r="r" b="b" t="t" l="l"/>
            <a:pathLst>
              <a:path h="1901610" w="17285809">
                <a:moveTo>
                  <a:pt x="0" y="0"/>
                </a:moveTo>
                <a:lnTo>
                  <a:pt x="17285808" y="0"/>
                </a:lnTo>
                <a:lnTo>
                  <a:pt x="17285808" y="1901610"/>
                </a:lnTo>
                <a:lnTo>
                  <a:pt x="0" y="1901610"/>
                </a:lnTo>
                <a:lnTo>
                  <a:pt x="0" y="0"/>
                </a:lnTo>
                <a:close/>
              </a:path>
            </a:pathLst>
          </a:custGeom>
          <a:blipFill>
            <a:blip r:embed="rId3"/>
            <a:stretch>
              <a:fillRect l="0" t="0" r="0" b="0"/>
            </a:stretch>
          </a:blipFill>
        </p:spPr>
      </p:sp>
      <p:sp>
        <p:nvSpPr>
          <p:cNvPr name="Freeform 4" id="4"/>
          <p:cNvSpPr/>
          <p:nvPr/>
        </p:nvSpPr>
        <p:spPr>
          <a:xfrm flipH="false" flipV="false" rot="0">
            <a:off x="501096" y="4978493"/>
            <a:ext cx="17285809" cy="4111590"/>
          </a:xfrm>
          <a:custGeom>
            <a:avLst/>
            <a:gdLst/>
            <a:ahLst/>
            <a:cxnLst/>
            <a:rect r="r" b="b" t="t" l="l"/>
            <a:pathLst>
              <a:path h="4111590" w="17285809">
                <a:moveTo>
                  <a:pt x="0" y="0"/>
                </a:moveTo>
                <a:lnTo>
                  <a:pt x="17285808" y="0"/>
                </a:lnTo>
                <a:lnTo>
                  <a:pt x="17285808" y="4111590"/>
                </a:lnTo>
                <a:lnTo>
                  <a:pt x="0" y="4111590"/>
                </a:lnTo>
                <a:lnTo>
                  <a:pt x="0" y="0"/>
                </a:lnTo>
                <a:close/>
              </a:path>
            </a:pathLst>
          </a:custGeom>
          <a:blipFill>
            <a:blip r:embed="rId4"/>
            <a:stretch>
              <a:fillRect l="0" t="0" r="0" b="0"/>
            </a:stretch>
          </a:blipFill>
        </p:spPr>
      </p:sp>
      <p:sp>
        <p:nvSpPr>
          <p:cNvPr name="TextBox 5" id="5"/>
          <p:cNvSpPr txBox="true"/>
          <p:nvPr/>
        </p:nvSpPr>
        <p:spPr>
          <a:xfrm rot="0">
            <a:off x="4355507" y="478472"/>
            <a:ext cx="8297205"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SUBQUERRY</a:t>
            </a:r>
          </a:p>
        </p:txBody>
      </p:sp>
      <p:sp>
        <p:nvSpPr>
          <p:cNvPr name="TextBox 6" id="6"/>
          <p:cNvSpPr txBox="true"/>
          <p:nvPr/>
        </p:nvSpPr>
        <p:spPr>
          <a:xfrm rot="0">
            <a:off x="3262660" y="1840865"/>
            <a:ext cx="10482898" cy="530860"/>
          </a:xfrm>
          <a:prstGeom prst="rect">
            <a:avLst/>
          </a:prstGeom>
        </p:spPr>
        <p:txBody>
          <a:bodyPr anchor="t" rtlCol="false" tIns="0" lIns="0" bIns="0" rIns="0">
            <a:spAutoFit/>
          </a:bodyPr>
          <a:lstStyle/>
          <a:p>
            <a:pPr algn="ctr">
              <a:lnSpc>
                <a:spcPts val="4339"/>
              </a:lnSpc>
            </a:pPr>
            <a:r>
              <a:rPr lang="en-US" sz="3099">
                <a:solidFill>
                  <a:srgbClr val="FFFFFF"/>
                </a:solidFill>
                <a:latin typeface="Quicksand Medium"/>
              </a:rPr>
              <a:t>RETRIEVE IERARHICAL RELATIONS OF EACH SOLDIER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87871" y="2128746"/>
            <a:ext cx="17112259" cy="4358623"/>
          </a:xfrm>
          <a:custGeom>
            <a:avLst/>
            <a:gdLst/>
            <a:ahLst/>
            <a:cxnLst/>
            <a:rect r="r" b="b" t="t" l="l"/>
            <a:pathLst>
              <a:path h="4358623" w="17112259">
                <a:moveTo>
                  <a:pt x="0" y="0"/>
                </a:moveTo>
                <a:lnTo>
                  <a:pt x="17112258" y="0"/>
                </a:lnTo>
                <a:lnTo>
                  <a:pt x="17112258" y="4358623"/>
                </a:lnTo>
                <a:lnTo>
                  <a:pt x="0" y="4358623"/>
                </a:lnTo>
                <a:lnTo>
                  <a:pt x="0" y="0"/>
                </a:lnTo>
                <a:close/>
              </a:path>
            </a:pathLst>
          </a:custGeom>
          <a:blipFill>
            <a:blip r:embed="rId3"/>
            <a:stretch>
              <a:fillRect l="0" t="0" r="0" b="0"/>
            </a:stretch>
          </a:blipFill>
        </p:spPr>
      </p:sp>
      <p:sp>
        <p:nvSpPr>
          <p:cNvPr name="Freeform 4" id="4"/>
          <p:cNvSpPr/>
          <p:nvPr/>
        </p:nvSpPr>
        <p:spPr>
          <a:xfrm flipH="false" flipV="false" rot="0">
            <a:off x="587871" y="7200479"/>
            <a:ext cx="17112259" cy="793672"/>
          </a:xfrm>
          <a:custGeom>
            <a:avLst/>
            <a:gdLst/>
            <a:ahLst/>
            <a:cxnLst/>
            <a:rect r="r" b="b" t="t" l="l"/>
            <a:pathLst>
              <a:path h="793672" w="17112259">
                <a:moveTo>
                  <a:pt x="0" y="0"/>
                </a:moveTo>
                <a:lnTo>
                  <a:pt x="17112258" y="0"/>
                </a:lnTo>
                <a:lnTo>
                  <a:pt x="17112258" y="793672"/>
                </a:lnTo>
                <a:lnTo>
                  <a:pt x="0" y="793672"/>
                </a:lnTo>
                <a:lnTo>
                  <a:pt x="0" y="0"/>
                </a:lnTo>
                <a:close/>
              </a:path>
            </a:pathLst>
          </a:custGeom>
          <a:blipFill>
            <a:blip r:embed="rId4"/>
            <a:stretch>
              <a:fillRect l="0" t="-25396" r="0" b="-25396"/>
            </a:stretch>
          </a:blipFill>
        </p:spPr>
      </p:sp>
      <p:sp>
        <p:nvSpPr>
          <p:cNvPr name="Freeform 5" id="5"/>
          <p:cNvSpPr/>
          <p:nvPr/>
        </p:nvSpPr>
        <p:spPr>
          <a:xfrm flipH="false" flipV="false" rot="0">
            <a:off x="1358755" y="8356101"/>
            <a:ext cx="15570490" cy="988307"/>
          </a:xfrm>
          <a:custGeom>
            <a:avLst/>
            <a:gdLst/>
            <a:ahLst/>
            <a:cxnLst/>
            <a:rect r="r" b="b" t="t" l="l"/>
            <a:pathLst>
              <a:path h="988307" w="15570490">
                <a:moveTo>
                  <a:pt x="0" y="0"/>
                </a:moveTo>
                <a:lnTo>
                  <a:pt x="15570490" y="0"/>
                </a:lnTo>
                <a:lnTo>
                  <a:pt x="15570490" y="988306"/>
                </a:lnTo>
                <a:lnTo>
                  <a:pt x="0" y="988306"/>
                </a:lnTo>
                <a:lnTo>
                  <a:pt x="0" y="0"/>
                </a:lnTo>
                <a:close/>
              </a:path>
            </a:pathLst>
          </a:custGeom>
          <a:blipFill>
            <a:blip r:embed="rId5"/>
            <a:stretch>
              <a:fillRect l="0" t="0" r="0" b="0"/>
            </a:stretch>
          </a:blipFill>
        </p:spPr>
      </p:sp>
      <p:sp>
        <p:nvSpPr>
          <p:cNvPr name="TextBox 6" id="6"/>
          <p:cNvSpPr txBox="true"/>
          <p:nvPr/>
        </p:nvSpPr>
        <p:spPr>
          <a:xfrm rot="0">
            <a:off x="3923349" y="401541"/>
            <a:ext cx="10441302" cy="1014095"/>
          </a:xfrm>
          <a:prstGeom prst="rect">
            <a:avLst/>
          </a:prstGeom>
        </p:spPr>
        <p:txBody>
          <a:bodyPr anchor="t" rtlCol="false" tIns="0" lIns="0" bIns="0" rIns="0">
            <a:spAutoFit/>
          </a:bodyPr>
          <a:lstStyle/>
          <a:p>
            <a:pPr algn="ctr">
              <a:lnSpc>
                <a:spcPts val="7839"/>
              </a:lnSpc>
            </a:pPr>
            <a:r>
              <a:rPr lang="en-US" sz="6999">
                <a:solidFill>
                  <a:srgbClr val="FFFFFF"/>
                </a:solidFill>
                <a:latin typeface="Quicksand Bold"/>
              </a:rPr>
              <a:t>TRIGGER AND INDEXES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3177108" y="3403680"/>
            <a:ext cx="11933784" cy="3574889"/>
          </a:xfrm>
          <a:prstGeom prst="rect">
            <a:avLst/>
          </a:prstGeom>
        </p:spPr>
        <p:txBody>
          <a:bodyPr anchor="t" rtlCol="false" tIns="0" lIns="0" bIns="0" rIns="0">
            <a:spAutoFit/>
          </a:bodyPr>
          <a:lstStyle/>
          <a:p>
            <a:pPr algn="ctr">
              <a:lnSpc>
                <a:spcPts val="13982"/>
              </a:lnSpc>
            </a:pPr>
            <a:r>
              <a:rPr lang="en-US" sz="12484">
                <a:solidFill>
                  <a:srgbClr val="FFFFFF"/>
                </a:solidFill>
                <a:latin typeface="Quicksand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9144000" y="2468400"/>
            <a:ext cx="8551436" cy="5985590"/>
          </a:xfrm>
          <a:custGeom>
            <a:avLst/>
            <a:gdLst/>
            <a:ahLst/>
            <a:cxnLst/>
            <a:rect r="r" b="b" t="t" l="l"/>
            <a:pathLst>
              <a:path h="5985590" w="8551436">
                <a:moveTo>
                  <a:pt x="0" y="0"/>
                </a:moveTo>
                <a:lnTo>
                  <a:pt x="8551436" y="0"/>
                </a:lnTo>
                <a:lnTo>
                  <a:pt x="8551436" y="5985590"/>
                </a:lnTo>
                <a:lnTo>
                  <a:pt x="0" y="5985590"/>
                </a:lnTo>
                <a:lnTo>
                  <a:pt x="0" y="0"/>
                </a:lnTo>
                <a:close/>
              </a:path>
            </a:pathLst>
          </a:custGeom>
          <a:blipFill>
            <a:blip r:embed="rId3"/>
            <a:stretch>
              <a:fillRect l="-12287" t="0" r="-12287" b="0"/>
            </a:stretch>
          </a:blipFill>
        </p:spPr>
      </p:sp>
      <p:sp>
        <p:nvSpPr>
          <p:cNvPr name="TextBox 4" id="4"/>
          <p:cNvSpPr txBox="true"/>
          <p:nvPr/>
        </p:nvSpPr>
        <p:spPr>
          <a:xfrm rot="0">
            <a:off x="1028700" y="1085850"/>
            <a:ext cx="8297205" cy="1157605"/>
          </a:xfrm>
          <a:prstGeom prst="rect">
            <a:avLst/>
          </a:prstGeom>
        </p:spPr>
        <p:txBody>
          <a:bodyPr anchor="t" rtlCol="false" tIns="0" lIns="0" bIns="0" rIns="0">
            <a:spAutoFit/>
          </a:bodyPr>
          <a:lstStyle/>
          <a:p>
            <a:pPr>
              <a:lnSpc>
                <a:spcPts val="8960"/>
              </a:lnSpc>
            </a:pPr>
            <a:r>
              <a:rPr lang="en-US" sz="8000">
                <a:solidFill>
                  <a:srgbClr val="FFFFFF"/>
                </a:solidFill>
                <a:latin typeface="Quicksand Bold"/>
              </a:rPr>
              <a:t>INTRODUCTION</a:t>
            </a:r>
          </a:p>
        </p:txBody>
      </p:sp>
      <p:sp>
        <p:nvSpPr>
          <p:cNvPr name="TextBox 5" id="5"/>
          <p:cNvSpPr txBox="true"/>
          <p:nvPr/>
        </p:nvSpPr>
        <p:spPr>
          <a:xfrm rot="0">
            <a:off x="1028700" y="2411250"/>
            <a:ext cx="8115300" cy="6185357"/>
          </a:xfrm>
          <a:prstGeom prst="rect">
            <a:avLst/>
          </a:prstGeom>
        </p:spPr>
        <p:txBody>
          <a:bodyPr anchor="t" rtlCol="false" tIns="0" lIns="0" bIns="0" rIns="0">
            <a:spAutoFit/>
          </a:bodyPr>
          <a:lstStyle/>
          <a:p>
            <a:pPr>
              <a:lnSpc>
                <a:spcPts val="4106"/>
              </a:lnSpc>
            </a:pPr>
            <a:r>
              <a:rPr lang="en-US" sz="2933">
                <a:solidFill>
                  <a:srgbClr val="FFFFFF"/>
                </a:solidFill>
                <a:latin typeface="Quicksand Medium"/>
              </a:rPr>
              <a:t>The database project encompasses various entities representing a military organization, capturing essential information about soldiers, medics, missions, equipment, operations, exam results, divisions, security details, and vehicles. This comprehensive database aims to efficiently manage and organize data related to the personnel, resources, and activities within the military structure. Each entity plays a distinct role in capturing specific attributes, allowing for a holistic view of the organization's operations.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458663" y="57150"/>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ERD</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10235" y="439836"/>
            <a:ext cx="8846220" cy="9407328"/>
          </a:xfrm>
          <a:custGeom>
            <a:avLst/>
            <a:gdLst/>
            <a:ahLst/>
            <a:cxnLst/>
            <a:rect r="r" b="b" t="t" l="l"/>
            <a:pathLst>
              <a:path h="9407328" w="8846220">
                <a:moveTo>
                  <a:pt x="0" y="0"/>
                </a:moveTo>
                <a:lnTo>
                  <a:pt x="8846219" y="0"/>
                </a:lnTo>
                <a:lnTo>
                  <a:pt x="8846219" y="9407328"/>
                </a:lnTo>
                <a:lnTo>
                  <a:pt x="0" y="9407328"/>
                </a:lnTo>
                <a:lnTo>
                  <a:pt x="0" y="0"/>
                </a:lnTo>
                <a:close/>
              </a:path>
            </a:pathLst>
          </a:custGeom>
          <a:blipFill>
            <a:blip r:embed="rId9"/>
            <a:stretch>
              <a:fillRect l="0" t="0" r="0" b="0"/>
            </a:stretch>
          </a:blipFill>
        </p:spPr>
      </p:sp>
      <p:sp>
        <p:nvSpPr>
          <p:cNvPr name="TextBox 9" id="9"/>
          <p:cNvSpPr txBox="true"/>
          <p:nvPr/>
        </p:nvSpPr>
        <p:spPr>
          <a:xfrm rot="0">
            <a:off x="9656454" y="2070696"/>
            <a:ext cx="7804443" cy="6656068"/>
          </a:xfrm>
          <a:prstGeom prst="rect">
            <a:avLst/>
          </a:prstGeom>
        </p:spPr>
        <p:txBody>
          <a:bodyPr anchor="t" rtlCol="false" tIns="0" lIns="0" bIns="0" rIns="0">
            <a:spAutoFit/>
          </a:bodyPr>
          <a:lstStyle/>
          <a:p>
            <a:pPr algn="ctr">
              <a:lnSpc>
                <a:spcPts val="3780"/>
              </a:lnSpc>
            </a:pPr>
            <a:r>
              <a:rPr lang="en-US" sz="2700">
                <a:solidFill>
                  <a:srgbClr val="FFFFFF"/>
                </a:solidFill>
                <a:latin typeface="Open Sans Bold"/>
              </a:rPr>
              <a:t>SOLDIERS - MISSIONS MANY TO MANY</a:t>
            </a:r>
          </a:p>
          <a:p>
            <a:pPr algn="ctr">
              <a:lnSpc>
                <a:spcPts val="3780"/>
              </a:lnSpc>
            </a:pPr>
            <a:r>
              <a:rPr lang="en-US" sz="2700">
                <a:solidFill>
                  <a:srgbClr val="FFFFFF"/>
                </a:solidFill>
                <a:latin typeface="Open Sans Bold"/>
              </a:rPr>
              <a:t>SOLDIERS - SNM MANY TO ONE</a:t>
            </a:r>
          </a:p>
          <a:p>
            <a:pPr algn="ctr">
              <a:lnSpc>
                <a:spcPts val="3780"/>
              </a:lnSpc>
            </a:pPr>
            <a:r>
              <a:rPr lang="en-US" sz="2700">
                <a:solidFill>
                  <a:srgbClr val="FFFFFF"/>
                </a:solidFill>
                <a:latin typeface="Open Sans Bold"/>
              </a:rPr>
              <a:t>SOLDIERS - EXAM_RESULTS ONE TO ONE</a:t>
            </a:r>
          </a:p>
          <a:p>
            <a:pPr algn="ctr">
              <a:lnSpc>
                <a:spcPts val="3780"/>
              </a:lnSpc>
            </a:pPr>
            <a:r>
              <a:rPr lang="en-US" sz="2700">
                <a:solidFill>
                  <a:srgbClr val="FFFFFF"/>
                </a:solidFill>
                <a:latin typeface="Open Sans Bold"/>
              </a:rPr>
              <a:t>SOLDIERS - OPERATIONS ONE TO MANY</a:t>
            </a:r>
          </a:p>
          <a:p>
            <a:pPr algn="ctr">
              <a:lnSpc>
                <a:spcPts val="3780"/>
              </a:lnSpc>
            </a:pPr>
            <a:r>
              <a:rPr lang="en-US" sz="2700">
                <a:solidFill>
                  <a:srgbClr val="FFFFFF"/>
                </a:solidFill>
                <a:latin typeface="Open Sans Bold"/>
              </a:rPr>
              <a:t>SOLDIERS TO SECURITY - ONE TO MANY</a:t>
            </a:r>
          </a:p>
          <a:p>
            <a:pPr algn="ctr">
              <a:lnSpc>
                <a:spcPts val="3780"/>
              </a:lnSpc>
            </a:pPr>
            <a:r>
              <a:rPr lang="en-US" sz="2700">
                <a:solidFill>
                  <a:srgbClr val="FFFFFF"/>
                </a:solidFill>
                <a:latin typeface="Open Sans Bold"/>
              </a:rPr>
              <a:t>SOLDIERS TO DIVISIONS - MANY TO ONE</a:t>
            </a:r>
          </a:p>
          <a:p>
            <a:pPr algn="ctr">
              <a:lnSpc>
                <a:spcPts val="3780"/>
              </a:lnSpc>
            </a:pPr>
            <a:r>
              <a:rPr lang="en-US" sz="2700">
                <a:solidFill>
                  <a:srgbClr val="FFFFFF"/>
                </a:solidFill>
                <a:latin typeface="Open Sans Bold"/>
              </a:rPr>
              <a:t>MEDICS TO MNM - MANY TO ONE</a:t>
            </a:r>
          </a:p>
          <a:p>
            <a:pPr algn="ctr">
              <a:lnSpc>
                <a:spcPts val="3780"/>
              </a:lnSpc>
            </a:pPr>
            <a:r>
              <a:rPr lang="en-US" sz="2700">
                <a:solidFill>
                  <a:srgbClr val="FFFFFF"/>
                </a:solidFill>
                <a:latin typeface="Open Sans Bold"/>
              </a:rPr>
              <a:t>MEDICS TO OPERATIONS - ONE TO MANY(DOUBLE RELATION)</a:t>
            </a:r>
          </a:p>
          <a:p>
            <a:pPr algn="ctr">
              <a:lnSpc>
                <a:spcPts val="3780"/>
              </a:lnSpc>
            </a:pPr>
            <a:r>
              <a:rPr lang="en-US" sz="2700">
                <a:solidFill>
                  <a:srgbClr val="FFFFFF"/>
                </a:solidFill>
                <a:latin typeface="Open Sans Bold"/>
              </a:rPr>
              <a:t>EQUIPMENTS TO ENM - MANY TO ONE</a:t>
            </a:r>
          </a:p>
          <a:p>
            <a:pPr algn="ctr">
              <a:lnSpc>
                <a:spcPts val="3780"/>
              </a:lnSpc>
            </a:pPr>
            <a:r>
              <a:rPr lang="en-US" sz="2700">
                <a:solidFill>
                  <a:srgbClr val="FFFFFF"/>
                </a:solidFill>
                <a:latin typeface="Open Sans Bold"/>
              </a:rPr>
              <a:t>VEHICLES TO VNM - MANY TO ONE</a:t>
            </a:r>
          </a:p>
          <a:p>
            <a:pPr algn="ctr">
              <a:lnSpc>
                <a:spcPts val="3780"/>
              </a:lnSpc>
            </a:pPr>
            <a:r>
              <a:rPr lang="en-US" sz="2700">
                <a:solidFill>
                  <a:srgbClr val="FFFFFF"/>
                </a:solidFill>
                <a:latin typeface="Open Sans Bold"/>
              </a:rPr>
              <a:t>AND ALL TABLES LIKE SNM, MNM TO MISSIONS - ONE TO ONE</a:t>
            </a:r>
          </a:p>
          <a:p>
            <a:pPr algn="ctr">
              <a:lnSpc>
                <a:spcPts val="37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348528" y="1039778"/>
            <a:ext cx="840057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Bold"/>
              </a:rPr>
              <a:t>Normalization</a:t>
            </a:r>
          </a:p>
        </p:txBody>
      </p:sp>
      <p:sp>
        <p:nvSpPr>
          <p:cNvPr name="TextBox 11" id="11"/>
          <p:cNvSpPr txBox="true"/>
          <p:nvPr/>
        </p:nvSpPr>
        <p:spPr>
          <a:xfrm rot="0">
            <a:off x="4784810" y="3380875"/>
            <a:ext cx="840057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We normalized main tables to BCNF form. We don't have any columns with many values, each column identifies by IIN or ID and noting can be primary key instead of them, and nothing can identify primary key. </a:t>
            </a:r>
          </a:p>
          <a:p>
            <a:pPr algn="ct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200420" y="1206926"/>
            <a:ext cx="6696789" cy="7354570"/>
          </a:xfrm>
          <a:prstGeom prst="rect">
            <a:avLst/>
          </a:prstGeom>
        </p:spPr>
        <p:txBody>
          <a:bodyPr anchor="t" rtlCol="false" tIns="0" lIns="0" bIns="0" rIns="0">
            <a:spAutoFit/>
          </a:bodyPr>
          <a:lstStyle/>
          <a:p>
            <a:pPr algn="ctr">
              <a:lnSpc>
                <a:spcPts val="7279"/>
              </a:lnSpc>
            </a:pPr>
            <a:r>
              <a:rPr lang="en-US" sz="5199">
                <a:solidFill>
                  <a:srgbClr val="FFFFFF"/>
                </a:solidFill>
                <a:latin typeface="Open Sans Bold"/>
              </a:rPr>
              <a:t>Total Queries: 30</a:t>
            </a:r>
          </a:p>
          <a:p>
            <a:pPr algn="ctr">
              <a:lnSpc>
                <a:spcPts val="7279"/>
              </a:lnSpc>
            </a:pPr>
            <a:r>
              <a:rPr lang="en-US" sz="5199">
                <a:solidFill>
                  <a:srgbClr val="FFFFFF"/>
                </a:solidFill>
                <a:latin typeface="Open Sans Bold"/>
              </a:rPr>
              <a:t>SQL Basics: 5</a:t>
            </a:r>
          </a:p>
          <a:p>
            <a:pPr algn="ctr">
              <a:lnSpc>
                <a:spcPts val="7279"/>
              </a:lnSpc>
            </a:pPr>
            <a:r>
              <a:rPr lang="en-US" sz="5199">
                <a:solidFill>
                  <a:srgbClr val="FFFFFF"/>
                </a:solidFill>
                <a:latin typeface="Open Sans Bold"/>
              </a:rPr>
              <a:t>Aggregations: 5</a:t>
            </a:r>
          </a:p>
          <a:p>
            <a:pPr algn="ctr">
              <a:lnSpc>
                <a:spcPts val="7279"/>
              </a:lnSpc>
            </a:pPr>
            <a:r>
              <a:rPr lang="en-US" sz="5199">
                <a:solidFill>
                  <a:srgbClr val="FFFFFF"/>
                </a:solidFill>
                <a:latin typeface="Open Sans Bold"/>
              </a:rPr>
              <a:t>Indexes: 2</a:t>
            </a:r>
          </a:p>
          <a:p>
            <a:pPr algn="ctr">
              <a:lnSpc>
                <a:spcPts val="7279"/>
              </a:lnSpc>
            </a:pPr>
            <a:r>
              <a:rPr lang="en-US" sz="5199">
                <a:solidFill>
                  <a:srgbClr val="FFFFFF"/>
                </a:solidFill>
                <a:latin typeface="Open Sans Bold"/>
              </a:rPr>
              <a:t>Triggers; 6</a:t>
            </a:r>
          </a:p>
          <a:p>
            <a:pPr algn="ctr">
              <a:lnSpc>
                <a:spcPts val="7279"/>
              </a:lnSpc>
            </a:pPr>
            <a:r>
              <a:rPr lang="en-US" sz="5199">
                <a:solidFill>
                  <a:srgbClr val="FFFFFF"/>
                </a:solidFill>
                <a:latin typeface="Open Sans Bold"/>
              </a:rPr>
              <a:t>Subqueries: 6</a:t>
            </a:r>
          </a:p>
          <a:p>
            <a:pPr algn="ctr">
              <a:lnSpc>
                <a:spcPts val="7279"/>
              </a:lnSpc>
            </a:pPr>
            <a:r>
              <a:rPr lang="en-US" sz="5199">
                <a:solidFill>
                  <a:srgbClr val="FFFFFF"/>
                </a:solidFill>
                <a:latin typeface="Open Sans Bold"/>
              </a:rPr>
              <a:t> Joins: 3</a:t>
            </a:r>
          </a:p>
          <a:p>
            <a:pPr algn="ctr">
              <a:lnSpc>
                <a:spcPts val="7279"/>
              </a:lnSpc>
            </a:pPr>
            <a:r>
              <a:rPr lang="en-US" sz="5199">
                <a:solidFill>
                  <a:srgbClr val="FFFFFF"/>
                </a:solidFill>
                <a:latin typeface="Open Sans Bold"/>
              </a:rPr>
              <a:t>Window functions: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2430183"/>
            <a:ext cx="16365680" cy="908303"/>
          </a:xfrm>
          <a:custGeom>
            <a:avLst/>
            <a:gdLst/>
            <a:ahLst/>
            <a:cxnLst/>
            <a:rect r="r" b="b" t="t" l="l"/>
            <a:pathLst>
              <a:path h="908303" w="16365680">
                <a:moveTo>
                  <a:pt x="0" y="0"/>
                </a:moveTo>
                <a:lnTo>
                  <a:pt x="16365680" y="0"/>
                </a:lnTo>
                <a:lnTo>
                  <a:pt x="16365680" y="908303"/>
                </a:lnTo>
                <a:lnTo>
                  <a:pt x="0" y="908303"/>
                </a:lnTo>
                <a:lnTo>
                  <a:pt x="0" y="0"/>
                </a:lnTo>
                <a:close/>
              </a:path>
            </a:pathLst>
          </a:custGeom>
          <a:blipFill>
            <a:blip r:embed="rId3"/>
            <a:stretch>
              <a:fillRect l="0" t="0" r="0" b="0"/>
            </a:stretch>
          </a:blipFill>
        </p:spPr>
      </p:sp>
      <p:sp>
        <p:nvSpPr>
          <p:cNvPr name="Freeform 4" id="4"/>
          <p:cNvSpPr/>
          <p:nvPr/>
        </p:nvSpPr>
        <p:spPr>
          <a:xfrm flipH="false" flipV="false" rot="0">
            <a:off x="1028700" y="3845651"/>
            <a:ext cx="16365680" cy="5412649"/>
          </a:xfrm>
          <a:custGeom>
            <a:avLst/>
            <a:gdLst/>
            <a:ahLst/>
            <a:cxnLst/>
            <a:rect r="r" b="b" t="t" l="l"/>
            <a:pathLst>
              <a:path h="5412649" w="16365680">
                <a:moveTo>
                  <a:pt x="0" y="0"/>
                </a:moveTo>
                <a:lnTo>
                  <a:pt x="16365680" y="0"/>
                </a:lnTo>
                <a:lnTo>
                  <a:pt x="16365680" y="5412649"/>
                </a:lnTo>
                <a:lnTo>
                  <a:pt x="0" y="5412649"/>
                </a:lnTo>
                <a:lnTo>
                  <a:pt x="0" y="0"/>
                </a:lnTo>
                <a:close/>
              </a:path>
            </a:pathLst>
          </a:custGeom>
          <a:blipFill>
            <a:blip r:embed="rId4"/>
            <a:stretch>
              <a:fillRect l="0" t="0" r="0" b="0"/>
            </a:stretch>
          </a:blipFill>
        </p:spPr>
      </p:sp>
      <p:sp>
        <p:nvSpPr>
          <p:cNvPr name="TextBox 5" id="5"/>
          <p:cNvSpPr txBox="true"/>
          <p:nvPr/>
        </p:nvSpPr>
        <p:spPr>
          <a:xfrm rot="0">
            <a:off x="4855528" y="478472"/>
            <a:ext cx="8297205"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SQL BASICS</a:t>
            </a:r>
          </a:p>
        </p:txBody>
      </p:sp>
      <p:sp>
        <p:nvSpPr>
          <p:cNvPr name="TextBox 6" id="6"/>
          <p:cNvSpPr txBox="true"/>
          <p:nvPr/>
        </p:nvSpPr>
        <p:spPr>
          <a:xfrm rot="0">
            <a:off x="1028700" y="1569403"/>
            <a:ext cx="16365680" cy="530860"/>
          </a:xfrm>
          <a:prstGeom prst="rect">
            <a:avLst/>
          </a:prstGeom>
        </p:spPr>
        <p:txBody>
          <a:bodyPr anchor="t" rtlCol="false" tIns="0" lIns="0" bIns="0" rIns="0">
            <a:spAutoFit/>
          </a:bodyPr>
          <a:lstStyle/>
          <a:p>
            <a:pPr algn="ctr">
              <a:lnSpc>
                <a:spcPts val="4339"/>
              </a:lnSpc>
            </a:pPr>
            <a:r>
              <a:rPr lang="en-US" sz="3099">
                <a:solidFill>
                  <a:srgbClr val="FFFFFF"/>
                </a:solidFill>
                <a:latin typeface="Quicksand Medium"/>
              </a:rPr>
              <a:t>Retrieve all soldiers who have a rank more than private and work more than 5 years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540227" y="2638425"/>
            <a:ext cx="10927808" cy="3203335"/>
          </a:xfrm>
          <a:custGeom>
            <a:avLst/>
            <a:gdLst/>
            <a:ahLst/>
            <a:cxnLst/>
            <a:rect r="r" b="b" t="t" l="l"/>
            <a:pathLst>
              <a:path h="3203335" w="10927808">
                <a:moveTo>
                  <a:pt x="0" y="0"/>
                </a:moveTo>
                <a:lnTo>
                  <a:pt x="10927808" y="0"/>
                </a:lnTo>
                <a:lnTo>
                  <a:pt x="10927808" y="3203335"/>
                </a:lnTo>
                <a:lnTo>
                  <a:pt x="0" y="3203335"/>
                </a:lnTo>
                <a:lnTo>
                  <a:pt x="0" y="0"/>
                </a:lnTo>
                <a:close/>
              </a:path>
            </a:pathLst>
          </a:custGeom>
          <a:blipFill>
            <a:blip r:embed="rId3"/>
            <a:stretch>
              <a:fillRect l="0" t="0" r="-218" b="0"/>
            </a:stretch>
          </a:blipFill>
        </p:spPr>
      </p:sp>
      <p:sp>
        <p:nvSpPr>
          <p:cNvPr name="Freeform 4" id="4"/>
          <p:cNvSpPr/>
          <p:nvPr/>
        </p:nvSpPr>
        <p:spPr>
          <a:xfrm flipH="false" flipV="false" rot="0">
            <a:off x="5355550" y="6108460"/>
            <a:ext cx="7297162" cy="3257662"/>
          </a:xfrm>
          <a:custGeom>
            <a:avLst/>
            <a:gdLst/>
            <a:ahLst/>
            <a:cxnLst/>
            <a:rect r="r" b="b" t="t" l="l"/>
            <a:pathLst>
              <a:path h="3257662" w="7297162">
                <a:moveTo>
                  <a:pt x="0" y="0"/>
                </a:moveTo>
                <a:lnTo>
                  <a:pt x="7297162" y="0"/>
                </a:lnTo>
                <a:lnTo>
                  <a:pt x="7297162" y="3257662"/>
                </a:lnTo>
                <a:lnTo>
                  <a:pt x="0" y="3257662"/>
                </a:lnTo>
                <a:lnTo>
                  <a:pt x="0" y="0"/>
                </a:lnTo>
                <a:close/>
              </a:path>
            </a:pathLst>
          </a:custGeom>
          <a:blipFill>
            <a:blip r:embed="rId4"/>
            <a:stretch>
              <a:fillRect l="0" t="0" r="0" b="0"/>
            </a:stretch>
          </a:blipFill>
        </p:spPr>
      </p:sp>
      <p:sp>
        <p:nvSpPr>
          <p:cNvPr name="TextBox 5" id="5"/>
          <p:cNvSpPr txBox="true"/>
          <p:nvPr/>
        </p:nvSpPr>
        <p:spPr>
          <a:xfrm rot="0">
            <a:off x="4855528" y="478472"/>
            <a:ext cx="8297205"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AGGREGATIONS</a:t>
            </a:r>
          </a:p>
        </p:txBody>
      </p:sp>
      <p:sp>
        <p:nvSpPr>
          <p:cNvPr name="TextBox 6" id="6"/>
          <p:cNvSpPr txBox="true"/>
          <p:nvPr/>
        </p:nvSpPr>
        <p:spPr>
          <a:xfrm rot="0">
            <a:off x="3762682" y="1840865"/>
            <a:ext cx="10482898" cy="530860"/>
          </a:xfrm>
          <a:prstGeom prst="rect">
            <a:avLst/>
          </a:prstGeom>
        </p:spPr>
        <p:txBody>
          <a:bodyPr anchor="t" rtlCol="false" tIns="0" lIns="0" bIns="0" rIns="0">
            <a:spAutoFit/>
          </a:bodyPr>
          <a:lstStyle/>
          <a:p>
            <a:pPr algn="ctr">
              <a:lnSpc>
                <a:spcPts val="4339"/>
              </a:lnSpc>
            </a:pPr>
            <a:r>
              <a:rPr lang="en-US" sz="3099">
                <a:solidFill>
                  <a:srgbClr val="FFFFFF"/>
                </a:solidFill>
                <a:latin typeface="Quicksand Medium"/>
              </a:rPr>
              <a:t>Top 3 soldier ranks with the highest average salary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6055139" y="2112870"/>
            <a:ext cx="6672896" cy="4338755"/>
          </a:xfrm>
          <a:custGeom>
            <a:avLst/>
            <a:gdLst/>
            <a:ahLst/>
            <a:cxnLst/>
            <a:rect r="r" b="b" t="t" l="l"/>
            <a:pathLst>
              <a:path h="4338755" w="6672896">
                <a:moveTo>
                  <a:pt x="0" y="0"/>
                </a:moveTo>
                <a:lnTo>
                  <a:pt x="6672895" y="0"/>
                </a:lnTo>
                <a:lnTo>
                  <a:pt x="6672895" y="4338755"/>
                </a:lnTo>
                <a:lnTo>
                  <a:pt x="0" y="4338755"/>
                </a:lnTo>
                <a:lnTo>
                  <a:pt x="0" y="0"/>
                </a:lnTo>
                <a:close/>
              </a:path>
            </a:pathLst>
          </a:custGeom>
          <a:blipFill>
            <a:blip r:embed="rId3"/>
            <a:stretch>
              <a:fillRect l="0" t="0" r="0" b="0"/>
            </a:stretch>
          </a:blipFill>
        </p:spPr>
      </p:sp>
      <p:sp>
        <p:nvSpPr>
          <p:cNvPr name="Freeform 4" id="4"/>
          <p:cNvSpPr/>
          <p:nvPr/>
        </p:nvSpPr>
        <p:spPr>
          <a:xfrm flipH="false" flipV="false" rot="0">
            <a:off x="3439245" y="6632600"/>
            <a:ext cx="11904684" cy="3099933"/>
          </a:xfrm>
          <a:custGeom>
            <a:avLst/>
            <a:gdLst/>
            <a:ahLst/>
            <a:cxnLst/>
            <a:rect r="r" b="b" t="t" l="l"/>
            <a:pathLst>
              <a:path h="3099933" w="11904684">
                <a:moveTo>
                  <a:pt x="0" y="0"/>
                </a:moveTo>
                <a:lnTo>
                  <a:pt x="11904684" y="0"/>
                </a:lnTo>
                <a:lnTo>
                  <a:pt x="11904684" y="3099933"/>
                </a:lnTo>
                <a:lnTo>
                  <a:pt x="0" y="3099933"/>
                </a:lnTo>
                <a:lnTo>
                  <a:pt x="0" y="0"/>
                </a:lnTo>
                <a:close/>
              </a:path>
            </a:pathLst>
          </a:custGeom>
          <a:blipFill>
            <a:blip r:embed="rId4"/>
            <a:stretch>
              <a:fillRect l="0" t="0" r="0" b="0"/>
            </a:stretch>
          </a:blipFill>
        </p:spPr>
      </p:sp>
      <p:sp>
        <p:nvSpPr>
          <p:cNvPr name="TextBox 5" id="5"/>
          <p:cNvSpPr txBox="true"/>
          <p:nvPr/>
        </p:nvSpPr>
        <p:spPr>
          <a:xfrm rot="0">
            <a:off x="4855528" y="242529"/>
            <a:ext cx="8297205"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JOINS</a:t>
            </a:r>
          </a:p>
        </p:txBody>
      </p:sp>
      <p:sp>
        <p:nvSpPr>
          <p:cNvPr name="TextBox 6" id="6"/>
          <p:cNvSpPr txBox="true"/>
          <p:nvPr/>
        </p:nvSpPr>
        <p:spPr>
          <a:xfrm rot="0">
            <a:off x="821291" y="1333459"/>
            <a:ext cx="16365680" cy="596900"/>
          </a:xfrm>
          <a:prstGeom prst="rect">
            <a:avLst/>
          </a:prstGeom>
        </p:spPr>
        <p:txBody>
          <a:bodyPr anchor="t" rtlCol="false" tIns="0" lIns="0" bIns="0" rIns="0">
            <a:spAutoFit/>
          </a:bodyPr>
          <a:lstStyle/>
          <a:p>
            <a:pPr algn="ctr">
              <a:lnSpc>
                <a:spcPts val="4899"/>
              </a:lnSpc>
            </a:pPr>
            <a:r>
              <a:rPr lang="en-US" sz="3499">
                <a:solidFill>
                  <a:srgbClr val="FFFFFF"/>
                </a:solidFill>
                <a:latin typeface="Quicksand Medium"/>
              </a:rPr>
              <a:t> Combine Soldiers and Equipments by Missions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467485" y="2321864"/>
            <a:ext cx="15353031" cy="2310555"/>
          </a:xfrm>
          <a:custGeom>
            <a:avLst/>
            <a:gdLst/>
            <a:ahLst/>
            <a:cxnLst/>
            <a:rect r="r" b="b" t="t" l="l"/>
            <a:pathLst>
              <a:path h="2310555" w="15353031">
                <a:moveTo>
                  <a:pt x="0" y="0"/>
                </a:moveTo>
                <a:lnTo>
                  <a:pt x="15353030" y="0"/>
                </a:lnTo>
                <a:lnTo>
                  <a:pt x="15353030" y="2310555"/>
                </a:lnTo>
                <a:lnTo>
                  <a:pt x="0" y="2310555"/>
                </a:lnTo>
                <a:lnTo>
                  <a:pt x="0" y="0"/>
                </a:lnTo>
                <a:close/>
              </a:path>
            </a:pathLst>
          </a:custGeom>
          <a:blipFill>
            <a:blip r:embed="rId3"/>
            <a:stretch>
              <a:fillRect l="0" t="0" r="0" b="0"/>
            </a:stretch>
          </a:blipFill>
        </p:spPr>
      </p:sp>
      <p:sp>
        <p:nvSpPr>
          <p:cNvPr name="Freeform 4" id="4"/>
          <p:cNvSpPr/>
          <p:nvPr/>
        </p:nvSpPr>
        <p:spPr>
          <a:xfrm flipH="false" flipV="false" rot="0">
            <a:off x="2757985" y="4964407"/>
            <a:ext cx="12772029" cy="4802521"/>
          </a:xfrm>
          <a:custGeom>
            <a:avLst/>
            <a:gdLst/>
            <a:ahLst/>
            <a:cxnLst/>
            <a:rect r="r" b="b" t="t" l="l"/>
            <a:pathLst>
              <a:path h="4802521" w="12772029">
                <a:moveTo>
                  <a:pt x="0" y="0"/>
                </a:moveTo>
                <a:lnTo>
                  <a:pt x="12772030" y="0"/>
                </a:lnTo>
                <a:lnTo>
                  <a:pt x="12772030" y="4802521"/>
                </a:lnTo>
                <a:lnTo>
                  <a:pt x="0" y="4802521"/>
                </a:lnTo>
                <a:lnTo>
                  <a:pt x="0" y="0"/>
                </a:lnTo>
                <a:close/>
              </a:path>
            </a:pathLst>
          </a:custGeom>
          <a:blipFill>
            <a:blip r:embed="rId4"/>
            <a:stretch>
              <a:fillRect l="0" t="0" r="0" b="0"/>
            </a:stretch>
          </a:blipFill>
        </p:spPr>
      </p:sp>
      <p:sp>
        <p:nvSpPr>
          <p:cNvPr name="TextBox 5" id="5"/>
          <p:cNvSpPr txBox="true"/>
          <p:nvPr/>
        </p:nvSpPr>
        <p:spPr>
          <a:xfrm rot="0">
            <a:off x="3544343" y="242529"/>
            <a:ext cx="11199313"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WINDOW FUNCTIONS</a:t>
            </a:r>
          </a:p>
        </p:txBody>
      </p:sp>
      <p:sp>
        <p:nvSpPr>
          <p:cNvPr name="TextBox 6" id="6"/>
          <p:cNvSpPr txBox="true"/>
          <p:nvPr/>
        </p:nvSpPr>
        <p:spPr>
          <a:xfrm rot="0">
            <a:off x="821291" y="1333459"/>
            <a:ext cx="16365680" cy="1216025"/>
          </a:xfrm>
          <a:prstGeom prst="rect">
            <a:avLst/>
          </a:prstGeom>
        </p:spPr>
        <p:txBody>
          <a:bodyPr anchor="t" rtlCol="false" tIns="0" lIns="0" bIns="0" rIns="0">
            <a:spAutoFit/>
          </a:bodyPr>
          <a:lstStyle/>
          <a:p>
            <a:pPr algn="ctr">
              <a:lnSpc>
                <a:spcPts val="4899"/>
              </a:lnSpc>
            </a:pPr>
            <a:r>
              <a:rPr lang="en-US" sz="3499">
                <a:solidFill>
                  <a:srgbClr val="FFFFFF"/>
                </a:solidFill>
                <a:latin typeface="Quicksand Medium"/>
              </a:rPr>
              <a:t> Calculate Average Salary Difference from Soldier's Rank Average</a:t>
            </a:r>
          </a:p>
          <a:p>
            <a:pPr algn="ctr">
              <a:lnSpc>
                <a:spcPts val="48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DAF1hQSkNlA</dc:identifier>
  <dcterms:modified xsi:type="dcterms:W3CDTF">2011-08-01T06:04:30Z</dcterms:modified>
  <cp:revision>1</cp:revision>
  <dc:title>SQL PROJECT MILITARY BASE</dc:title>
</cp:coreProperties>
</file>